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 id="272" r:id="rId17"/>
    <p:sldId id="273" r:id="rId18"/>
    <p:sldId id="271"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1" d="100"/>
          <a:sy n="101" d="100"/>
        </p:scale>
        <p:origin x="15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a-DK" smtClean="0"/>
              <a:t>Klik for at redigere i master</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dirty="0" smtClean="0"/>
              <a:t>Klik på ikonet for at tilføje et billede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a-DK" smtClean="0"/>
              <a:t>Klik for at redigere i master</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a-DK" smtClean="0"/>
              <a:t>Klik for at redigere i master</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a-DK" smtClean="0"/>
              <a:t>Klik for at redigere i master</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ncho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a-DK" smtClean="0"/>
              <a:t>Klik for at redigere i master</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a-DK" smtClean="0"/>
              <a:t>Klik for at redigere i master</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i master</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a-DK" smtClean="0"/>
              <a:t>Klik for at redigere i master</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a-DK" smtClean="0"/>
              <a:t>Klik for at redigere i master</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dirty="0" smtClean="0"/>
              <a:t>Klik på ikonet for at tilføje et billede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a-DK" smtClean="0"/>
              <a:t>Klik for at redigere i master</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12/9/2018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8.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8.xml"/><Relationship Id="rId1" Type="http://schemas.openxmlformats.org/officeDocument/2006/relationships/themeOverride" Target="../theme/themeOverr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8.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8.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8.xml"/><Relationship Id="rId1" Type="http://schemas.openxmlformats.org/officeDocument/2006/relationships/themeOverride" Target="../theme/themeOverride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Køkkenhave i kasser</a:t>
            </a:r>
            <a:endParaRPr lang="da-DK" dirty="0"/>
          </a:p>
        </p:txBody>
      </p:sp>
      <p:sp>
        <p:nvSpPr>
          <p:cNvPr id="3" name="Undertitel 2"/>
          <p:cNvSpPr>
            <a:spLocks noGrp="1"/>
          </p:cNvSpPr>
          <p:nvPr>
            <p:ph type="subTitle" idx="1"/>
          </p:nvPr>
        </p:nvSpPr>
        <p:spPr/>
        <p:txBody>
          <a:bodyPr/>
          <a:lstStyle/>
          <a:p>
            <a:r>
              <a:rPr lang="da-DK" dirty="0" smtClean="0"/>
              <a:t>Se hvordan haven på Klingerhøjvej 6 i Guldbæk blev til</a:t>
            </a:r>
            <a:endParaRPr lang="da-DK" dirty="0"/>
          </a:p>
        </p:txBody>
      </p:sp>
    </p:spTree>
    <p:extLst>
      <p:ext uri="{BB962C8B-B14F-4D97-AF65-F5344CB8AC3E}">
        <p14:creationId xmlns:p14="http://schemas.microsoft.com/office/powerpoint/2010/main" val="803812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I selve kasserne er der monteret tværstivere til at styrke kassen og for at undgå ”rundbue-formen”.</a:t>
            </a:r>
            <a:br>
              <a:rPr lang="da-DK" dirty="0" smtClean="0"/>
            </a:br>
            <a:r>
              <a:rPr lang="da-DK" dirty="0"/>
              <a:t/>
            </a:r>
            <a:br>
              <a:rPr lang="da-DK" dirty="0"/>
            </a:br>
            <a:r>
              <a:rPr lang="da-DK" dirty="0" smtClean="0"/>
              <a:t>Krydderurtebedet (det nederste bed) er lavet som 18 små enkeltbede.</a:t>
            </a:r>
            <a:br>
              <a:rPr lang="da-DK" dirty="0" smtClean="0"/>
            </a:b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4024030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Jordbærpyramiden er bygget op i trapper der falder ned mod drivhuset.</a:t>
            </a:r>
            <a:br>
              <a:rPr lang="da-DK" dirty="0" smtClean="0"/>
            </a:b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4189134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Højbedet til bærbuske (Ribs, solbær, stikkelsbær og blåbær er bygget som et bed man går ind i.</a:t>
            </a:r>
            <a:br>
              <a:rPr lang="da-DK" dirty="0" smtClean="0"/>
            </a:b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1691986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fontScale="90000"/>
          </a:bodyPr>
          <a:lstStyle/>
          <a:p>
            <a:pPr algn="l"/>
            <a:r>
              <a:rPr lang="da-DK" dirty="0"/>
              <a:t/>
            </a:r>
            <a:br>
              <a:rPr lang="da-DK" dirty="0"/>
            </a:br>
            <a:r>
              <a:rPr lang="da-DK" dirty="0" smtClean="0"/>
              <a:t>Drivhuset, som er bygget i cedertræ, er rejst i den nederste del af haven. </a:t>
            </a:r>
            <a:br>
              <a:rPr lang="da-DK" dirty="0" smtClean="0"/>
            </a:br>
            <a:r>
              <a:rPr lang="da-DK" dirty="0"/>
              <a:t/>
            </a:r>
            <a:br>
              <a:rPr lang="da-DK" dirty="0"/>
            </a:br>
            <a:r>
              <a:rPr lang="da-DK" dirty="0" smtClean="0"/>
              <a:t>Op mod selve højbedene er der afgrænset med halve granstammer og et espalier til selvpodede æbletræer. </a:t>
            </a:r>
            <a:br>
              <a:rPr lang="da-DK" dirty="0" smtClean="0"/>
            </a:br>
            <a:r>
              <a:rPr lang="da-DK" dirty="0"/>
              <a:t/>
            </a:r>
            <a:br>
              <a:rPr lang="da-DK" dirty="0"/>
            </a:br>
            <a:r>
              <a:rPr lang="da-DK" dirty="0" smtClean="0"/>
              <a:t>Alle gangarealer er dækket med flis oven på ukrudtsdug</a:t>
            </a:r>
            <a:br>
              <a:rPr lang="da-DK" dirty="0" smtClean="0"/>
            </a:b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500856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Et bed er reserveret til flerårige planter, som asparges, rabarber og jordskokker.</a:t>
            </a:r>
            <a:br>
              <a:rPr lang="da-DK" dirty="0" smtClean="0"/>
            </a:br>
            <a:r>
              <a:rPr lang="da-DK" dirty="0" smtClean="0"/>
              <a:t/>
            </a:r>
            <a:br>
              <a:rPr lang="da-DK" dirty="0" smtClean="0"/>
            </a:br>
            <a:r>
              <a:rPr lang="da-DK" dirty="0" smtClean="0"/>
              <a:t>De 1-årige har givet et fint udbytte.</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1436157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Selv humlen er begyndt at gro.</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4338" y="982663"/>
            <a:ext cx="2758125" cy="4892675"/>
          </a:xfrm>
        </p:spPr>
      </p:pic>
    </p:spTree>
    <p:extLst>
      <p:ext uri="{BB962C8B-B14F-4D97-AF65-F5344CB8AC3E}">
        <p14:creationId xmlns:p14="http://schemas.microsoft.com/office/powerpoint/2010/main" val="4255477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Køkkenhave i kasser</a:t>
            </a:r>
            <a:endParaRPr lang="da-DK" dirty="0"/>
          </a:p>
        </p:txBody>
      </p:sp>
      <p:sp>
        <p:nvSpPr>
          <p:cNvPr id="3" name="Undertitel 2"/>
          <p:cNvSpPr>
            <a:spLocks noGrp="1"/>
          </p:cNvSpPr>
          <p:nvPr>
            <p:ph type="subTitle" idx="1"/>
          </p:nvPr>
        </p:nvSpPr>
        <p:spPr/>
        <p:txBody>
          <a:bodyPr/>
          <a:lstStyle/>
          <a:p>
            <a:r>
              <a:rPr lang="da-DK" dirty="0" smtClean="0"/>
              <a:t>Se hvordan haven på Klingerhøjvej 6 i Guldbæk har udviklet sig siden 2014</a:t>
            </a:r>
            <a:endParaRPr lang="da-DK" dirty="0"/>
          </a:p>
          <a:p>
            <a:r>
              <a:rPr lang="da-DK" b="1" dirty="0" smtClean="0">
                <a:solidFill>
                  <a:srgbClr val="FF0000"/>
                </a:solidFill>
              </a:rPr>
              <a:t>Billeder fra december 2018</a:t>
            </a:r>
            <a:endParaRPr lang="da-DK" b="1" dirty="0">
              <a:solidFill>
                <a:srgbClr val="FF0000"/>
              </a:solidFill>
            </a:endParaRPr>
          </a:p>
        </p:txBody>
      </p:sp>
    </p:spTree>
    <p:extLst>
      <p:ext uri="{BB962C8B-B14F-4D97-AF65-F5344CB8AC3E}">
        <p14:creationId xmlns:p14="http://schemas.microsoft.com/office/powerpoint/2010/main" val="3823204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Pergolaen står stadig selv om stormen Johanne gjorde et forsøg på at vælte den.</a:t>
            </a:r>
            <a:br>
              <a:rPr lang="da-DK" dirty="0" smtClean="0"/>
            </a:br>
            <a:r>
              <a:rPr lang="da-DK" dirty="0"/>
              <a:t/>
            </a:r>
            <a:br>
              <a:rPr lang="da-DK" dirty="0"/>
            </a:br>
            <a:r>
              <a:rPr lang="da-DK" dirty="0" smtClean="0"/>
              <a:t>Op af stolperne gror humle, tornløse brombær, vin og hindbær.</a:t>
            </a:r>
            <a:endParaRPr lang="da-DK" dirty="0"/>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18647" y="982663"/>
            <a:ext cx="3669506" cy="4892675"/>
          </a:xfrm>
        </p:spPr>
      </p:pic>
    </p:spTree>
    <p:extLst>
      <p:ext uri="{BB962C8B-B14F-4D97-AF65-F5344CB8AC3E}">
        <p14:creationId xmlns:p14="http://schemas.microsoft.com/office/powerpoint/2010/main" val="698760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Fra toppen af haven mod syd.</a:t>
            </a:r>
            <a:br>
              <a:rPr lang="da-DK" dirty="0" smtClean="0"/>
            </a:br>
            <a:r>
              <a:rPr lang="da-DK" dirty="0"/>
              <a:t/>
            </a:r>
            <a:br>
              <a:rPr lang="da-DK" dirty="0"/>
            </a:br>
            <a:r>
              <a:rPr lang="da-DK" dirty="0" smtClean="0"/>
              <a:t>Plantesækkene er kommet ud af drivhuset og skal bruges til jordforbedring i bedene samme med hestemøg.</a:t>
            </a:r>
            <a:br>
              <a:rPr lang="da-DK" dirty="0" smtClean="0"/>
            </a:br>
            <a:r>
              <a:rPr lang="da-DK" dirty="0"/>
              <a:t/>
            </a:r>
            <a:br>
              <a:rPr lang="da-DK" dirty="0"/>
            </a:br>
            <a:r>
              <a:rPr lang="da-DK" dirty="0" smtClean="0"/>
              <a:t>”Reservedele” til pergolaen er klar.</a:t>
            </a:r>
            <a:endParaRPr lang="da-DK" dirty="0"/>
          </a:p>
        </p:txBody>
      </p:sp>
      <p:pic>
        <p:nvPicPr>
          <p:cNvPr id="7" name="Pladsholder til ind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8" y="1377554"/>
            <a:ext cx="5470525" cy="4102893"/>
          </a:xfrm>
        </p:spPr>
      </p:pic>
    </p:spTree>
    <p:extLst>
      <p:ext uri="{BB962C8B-B14F-4D97-AF65-F5344CB8AC3E}">
        <p14:creationId xmlns:p14="http://schemas.microsoft.com/office/powerpoint/2010/main" val="29681367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Bedet med ribs, solbær, stikkelsbær og blåbær gav utroligt meget udbytte i 2018.</a:t>
            </a:r>
            <a:br>
              <a:rPr lang="da-DK" dirty="0" smtClean="0"/>
            </a:br>
            <a:r>
              <a:rPr lang="da-DK" dirty="0"/>
              <a:t/>
            </a:r>
            <a:br>
              <a:rPr lang="da-DK" dirty="0"/>
            </a:br>
            <a:endParaRPr lang="da-DK" dirty="0"/>
          </a:p>
        </p:txBody>
      </p:sp>
      <p:pic>
        <p:nvPicPr>
          <p:cNvPr id="6"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8" y="1377554"/>
            <a:ext cx="5470525" cy="4102893"/>
          </a:xfrm>
        </p:spPr>
      </p:pic>
    </p:spTree>
    <p:extLst>
      <p:ext uri="{BB962C8B-B14F-4D97-AF65-F5344CB8AC3E}">
        <p14:creationId xmlns:p14="http://schemas.microsoft.com/office/powerpoint/2010/main" val="18012723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a:effectLst/>
        </p:spPr>
        <p:txBody>
          <a:bodyPr vert="horz" lIns="91440" tIns="45720" rIns="91440" bIns="45720" rtlCol="0" anchor="t" anchorCtr="0">
            <a:normAutofit/>
          </a:bodyPr>
          <a:lstStyle/>
          <a:p>
            <a:r>
              <a:rPr lang="da-DK" dirty="0"/>
              <a:t>Det hele begyndte med en tidligere køkkenhave som havde ligget brak i flere år.</a:t>
            </a:r>
            <a:br>
              <a:rPr lang="da-DK" dirty="0"/>
            </a:br>
            <a:r>
              <a:rPr lang="da-DK" dirty="0"/>
              <a:t/>
            </a:r>
            <a:br>
              <a:rPr lang="da-DK" dirty="0"/>
            </a:br>
            <a:r>
              <a:rPr lang="da-DK" dirty="0"/>
              <a:t>Der var derfor tidsler, brændenælder og andet ukrudt i mandshøjde.</a:t>
            </a:r>
            <a:br>
              <a:rPr lang="da-DK" dirty="0"/>
            </a:br>
            <a:r>
              <a:rPr lang="da-DK" dirty="0"/>
              <a:t/>
            </a:r>
            <a:br>
              <a:rPr lang="da-DK" dirty="0"/>
            </a:b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674840"/>
            <a:ext cx="6103816" cy="3582403"/>
          </a:xfrm>
        </p:spPr>
      </p:pic>
    </p:spTree>
    <p:extLst>
      <p:ext uri="{BB962C8B-B14F-4D97-AF65-F5344CB8AC3E}">
        <p14:creationId xmlns:p14="http://schemas.microsoft.com/office/powerpoint/2010/main" val="3252820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De selvpodede og espalierede æbletræer gav også et fornuftigt udbytte.</a:t>
            </a:r>
            <a:br>
              <a:rPr lang="da-DK" dirty="0" smtClean="0"/>
            </a:br>
            <a:r>
              <a:rPr lang="da-DK" dirty="0"/>
              <a:t/>
            </a:r>
            <a:br>
              <a:rPr lang="da-DK" dirty="0"/>
            </a:br>
            <a:r>
              <a:rPr lang="da-DK" dirty="0" smtClean="0"/>
              <a:t>Kun et af træerne er gået ud efter at have tabt kampen mod </a:t>
            </a:r>
            <a:r>
              <a:rPr lang="da-DK" dirty="0"/>
              <a:t>m</a:t>
            </a:r>
            <a:r>
              <a:rPr lang="da-DK" dirty="0" smtClean="0"/>
              <a:t>usegnav.</a:t>
            </a:r>
            <a:endParaRPr lang="da-DK" dirty="0"/>
          </a:p>
        </p:txBody>
      </p:sp>
      <p:pic>
        <p:nvPicPr>
          <p:cNvPr id="4"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8" y="1377554"/>
            <a:ext cx="5470525" cy="4102893"/>
          </a:xfrm>
        </p:spPr>
      </p:pic>
    </p:spTree>
    <p:extLst>
      <p:ext uri="{BB962C8B-B14F-4D97-AF65-F5344CB8AC3E}">
        <p14:creationId xmlns:p14="http://schemas.microsoft.com/office/powerpoint/2010/main" val="3456832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Udbyttet fra jordbærpyramiden var under middel pga. af tørken.</a:t>
            </a:r>
            <a:br>
              <a:rPr lang="da-DK" dirty="0" smtClean="0"/>
            </a:br>
            <a:r>
              <a:rPr lang="da-DK" dirty="0"/>
              <a:t/>
            </a:r>
            <a:br>
              <a:rPr lang="da-DK" dirty="0"/>
            </a:br>
            <a:r>
              <a:rPr lang="da-DK" dirty="0" smtClean="0"/>
              <a:t>De farvede kugler på pindene bruges til at holde fuglenettet på plads.</a:t>
            </a:r>
            <a:br>
              <a:rPr lang="da-DK" dirty="0" smtClean="0"/>
            </a:br>
            <a:r>
              <a:rPr lang="da-DK" dirty="0"/>
              <a:t/>
            </a:r>
            <a:br>
              <a:rPr lang="da-DK" dirty="0"/>
            </a:br>
            <a:endParaRPr lang="da-DK" dirty="0"/>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8" y="1377554"/>
            <a:ext cx="5470525" cy="4102893"/>
          </a:xfrm>
        </p:spPr>
      </p:pic>
    </p:spTree>
    <p:extLst>
      <p:ext uri="{BB962C8B-B14F-4D97-AF65-F5344CB8AC3E}">
        <p14:creationId xmlns:p14="http://schemas.microsoft.com/office/powerpoint/2010/main" val="3658400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Generelt var grøntsagshøsten under middel, dels pga. tørken og dels pga. dræbersnegle.</a:t>
            </a:r>
            <a:br>
              <a:rPr lang="da-DK" dirty="0" smtClean="0"/>
            </a:br>
            <a:r>
              <a:rPr lang="da-DK" dirty="0"/>
              <a:t/>
            </a:r>
            <a:br>
              <a:rPr lang="da-DK" dirty="0"/>
            </a:br>
            <a:r>
              <a:rPr lang="da-DK" smtClean="0"/>
              <a:t>Der </a:t>
            </a:r>
            <a:r>
              <a:rPr lang="da-DK" dirty="0" smtClean="0"/>
              <a:t>bruges helst ikke sneglegift, da der også er en stor naturlig bestand af vinbjergsnegle.</a:t>
            </a:r>
            <a:endParaRPr lang="da-DK" dirty="0"/>
          </a:p>
        </p:txBody>
      </p:sp>
      <p:pic>
        <p:nvPicPr>
          <p:cNvPr id="4"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8138" y="1377554"/>
            <a:ext cx="5470525" cy="4102893"/>
          </a:xfrm>
        </p:spPr>
      </p:pic>
    </p:spTree>
    <p:extLst>
      <p:ext uri="{BB962C8B-B14F-4D97-AF65-F5344CB8AC3E}">
        <p14:creationId xmlns:p14="http://schemas.microsoft.com/office/powerpoint/2010/main" val="10880444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000">
              <a:schemeClr val="accent3">
                <a:lumMod val="60000"/>
                <a:lumOff val="40000"/>
              </a:schemeClr>
            </a:gs>
            <a:gs pos="37000">
              <a:srgbClr val="E5EEC2"/>
            </a:gs>
            <a:gs pos="0">
              <a:schemeClr val="accent1">
                <a:lumMod val="5000"/>
                <a:lumOff val="95000"/>
              </a:schemeClr>
            </a:gs>
            <a:gs pos="74000">
              <a:schemeClr val="accent1">
                <a:lumMod val="45000"/>
                <a:lumOff val="55000"/>
              </a:schemeClr>
            </a:gs>
            <a:gs pos="58000">
              <a:schemeClr val="accent3"/>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37000">
                <a:schemeClr val="accent3">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fontScale="90000"/>
          </a:bodyPr>
          <a:lstStyle/>
          <a:p>
            <a:pPr algn="l"/>
            <a:r>
              <a:rPr lang="da-DK" dirty="0" smtClean="0"/>
              <a:t>Stormen Johanne tog også ”pippet” fra den insektdug der var sat over bl.a. kål og løg. </a:t>
            </a:r>
            <a:br>
              <a:rPr lang="da-DK" dirty="0" smtClean="0"/>
            </a:br>
            <a:r>
              <a:rPr lang="da-DK" dirty="0" smtClean="0"/>
              <a:t>Det tog meget få timer efter at det var blæst af og til kålsommerfuglene havde lagt tusindvis af æg.</a:t>
            </a:r>
            <a:br>
              <a:rPr lang="da-DK" dirty="0" smtClean="0"/>
            </a:br>
            <a:r>
              <a:rPr lang="da-DK" dirty="0" smtClean="0"/>
              <a:t>Insektdugen monteres på en oplukkelig ramme.</a:t>
            </a:r>
            <a:br>
              <a:rPr lang="da-DK" dirty="0" smtClean="0"/>
            </a:br>
            <a:r>
              <a:rPr lang="da-DK" dirty="0" smtClean="0"/>
              <a:t>Billederne er dog fra vores egen have og viser hvordan systemet er lavet </a:t>
            </a:r>
            <a:endParaRPr lang="da-DK" dirty="0"/>
          </a:p>
        </p:txBody>
      </p:sp>
      <p:pic>
        <p:nvPicPr>
          <p:cNvPr id="4"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2429" y="1388534"/>
            <a:ext cx="2712401" cy="2034300"/>
          </a:xfr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850" y="3394710"/>
            <a:ext cx="3108960" cy="2331720"/>
          </a:xfrm>
          <a:prstGeom prst="rect">
            <a:avLst/>
          </a:prstGeom>
        </p:spPr>
      </p:pic>
    </p:spTree>
    <p:extLst>
      <p:ext uri="{BB962C8B-B14F-4D97-AF65-F5344CB8AC3E}">
        <p14:creationId xmlns:p14="http://schemas.microsoft.com/office/powerpoint/2010/main" val="1878415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lstStyle/>
          <a:p>
            <a:r>
              <a:rPr lang="da-DK" dirty="0" smtClean="0"/>
              <a:t/>
            </a:r>
            <a:br>
              <a:rPr lang="da-DK" dirty="0" smtClean="0"/>
            </a:br>
            <a:r>
              <a:rPr lang="da-DK" dirty="0" smtClean="0"/>
              <a:t/>
            </a:r>
            <a:br>
              <a:rPr lang="da-DK" dirty="0" smtClean="0"/>
            </a:br>
            <a:r>
              <a:rPr lang="da-DK" dirty="0"/>
              <a:t/>
            </a:r>
            <a:br>
              <a:rPr lang="da-DK" dirty="0"/>
            </a:br>
            <a:r>
              <a:rPr lang="da-DK" dirty="0" smtClean="0"/>
              <a:t>Manuelt arbejde gjorde noget ved det</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4126361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lstStyle/>
          <a:p>
            <a:r>
              <a:rPr lang="da-DK" dirty="0" smtClean="0"/>
              <a:t/>
            </a:r>
            <a:br>
              <a:rPr lang="da-DK" dirty="0" smtClean="0"/>
            </a:br>
            <a:r>
              <a:rPr lang="da-DK" dirty="0" smtClean="0"/>
              <a:t/>
            </a:r>
            <a:br>
              <a:rPr lang="da-DK" dirty="0" smtClean="0"/>
            </a:br>
            <a:r>
              <a:rPr lang="da-DK" dirty="0"/>
              <a:t/>
            </a:r>
            <a:br>
              <a:rPr lang="da-DK" dirty="0"/>
            </a:br>
            <a:r>
              <a:rPr lang="da-DK" dirty="0" smtClean="0"/>
              <a:t>Jordstykket er ca. 300 m2 og det skråner ca. 10 grader mod syd.</a:t>
            </a:r>
            <a:br>
              <a:rPr lang="da-DK" dirty="0" smtClean="0"/>
            </a:br>
            <a:r>
              <a:rPr lang="da-DK" dirty="0" smtClean="0"/>
              <a:t>Det ligger inden for et læbælte, så placeringen burde være perfekt.</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3412170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lstStyle/>
          <a:p>
            <a:r>
              <a:rPr lang="da-DK" dirty="0" smtClean="0"/>
              <a:t/>
            </a:r>
            <a:br>
              <a:rPr lang="da-DK" dirty="0" smtClean="0"/>
            </a:br>
            <a:r>
              <a:rPr lang="da-DK" dirty="0" smtClean="0"/>
              <a:t/>
            </a:r>
            <a:br>
              <a:rPr lang="da-DK" dirty="0" smtClean="0"/>
            </a:br>
            <a:r>
              <a:rPr lang="da-DK" dirty="0"/>
              <a:t/>
            </a:r>
            <a:br>
              <a:rPr lang="da-DK" dirty="0"/>
            </a:br>
            <a:r>
              <a:rPr lang="da-DK" dirty="0" smtClean="0"/>
              <a:t>I toppen af haven ligger en lille skov hvor det var muligt at hente stammer til bygning af pergola til humle, vin og andre klatrende planter som f.eks. brombær</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3500092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lstStyle/>
          <a:p>
            <a:r>
              <a:rPr lang="da-DK" dirty="0" smtClean="0"/>
              <a:t/>
            </a:r>
            <a:br>
              <a:rPr lang="da-DK" dirty="0" smtClean="0"/>
            </a:br>
            <a:r>
              <a:rPr lang="da-DK" dirty="0" smtClean="0"/>
              <a:t/>
            </a:r>
            <a:br>
              <a:rPr lang="da-DK" dirty="0" smtClean="0"/>
            </a:br>
            <a:r>
              <a:rPr lang="da-DK" dirty="0"/>
              <a:t/>
            </a:r>
            <a:br>
              <a:rPr lang="da-DK" dirty="0"/>
            </a:br>
            <a:r>
              <a:rPr lang="da-DK" dirty="0" smtClean="0"/>
              <a:t>Pergolaen blev placeret langs med den østlige side af haven og består af træstammer gravet i jorden med vandrette grene mellem hver anden stamme og flet i det lodrette plan.</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982002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lstStyle/>
          <a:p>
            <a:r>
              <a:rPr lang="da-DK" dirty="0" smtClean="0"/>
              <a:t/>
            </a:r>
            <a:br>
              <a:rPr lang="da-DK" dirty="0" smtClean="0"/>
            </a:br>
            <a:r>
              <a:rPr lang="da-DK" dirty="0" smtClean="0"/>
              <a:t/>
            </a:r>
            <a:br>
              <a:rPr lang="da-DK" dirty="0" smtClean="0"/>
            </a:br>
            <a:r>
              <a:rPr lang="da-DK" dirty="0"/>
              <a:t/>
            </a:r>
            <a:br>
              <a:rPr lang="da-DK" dirty="0"/>
            </a:br>
            <a:r>
              <a:rPr lang="da-DK" dirty="0" smtClean="0"/>
              <a:t>Blandt tilskuerne var gårdens fritgående ”klappe-høns”</a:t>
            </a:r>
            <a:endParaRPr lang="da-DK" dirty="0"/>
          </a:p>
        </p:txBody>
      </p:sp>
      <p:pic>
        <p:nvPicPr>
          <p:cNvPr id="7" name="Pladsholder til ind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2535566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a:bodyPr>
          <a:lstStyle/>
          <a:p>
            <a:pPr algn="l"/>
            <a:r>
              <a:rPr lang="da-DK" dirty="0"/>
              <a:t/>
            </a:r>
            <a:br>
              <a:rPr lang="da-DK" dirty="0"/>
            </a:br>
            <a:r>
              <a:rPr lang="da-DK" dirty="0" smtClean="0"/>
              <a:t>I designet var der afsat plads til:</a:t>
            </a:r>
            <a:br>
              <a:rPr lang="da-DK" dirty="0" smtClean="0"/>
            </a:br>
            <a:r>
              <a:rPr lang="da-DK" dirty="0" smtClean="0"/>
              <a:t/>
            </a:r>
            <a:br>
              <a:rPr lang="da-DK" dirty="0" smtClean="0"/>
            </a:br>
            <a:r>
              <a:rPr lang="da-DK" dirty="0" smtClean="0"/>
              <a:t>   8 </a:t>
            </a:r>
            <a:r>
              <a:rPr lang="da-DK" dirty="0"/>
              <a:t>højbede (460 * </a:t>
            </a:r>
            <a:r>
              <a:rPr lang="da-DK" dirty="0" smtClean="0"/>
              <a:t>120 * 45)</a:t>
            </a:r>
            <a:r>
              <a:rPr lang="da-DK" dirty="0"/>
              <a:t/>
            </a:r>
            <a:br>
              <a:rPr lang="da-DK" dirty="0"/>
            </a:br>
            <a:r>
              <a:rPr lang="da-DK" dirty="0" smtClean="0"/>
              <a:t>   1 krydderurtebed</a:t>
            </a:r>
            <a:r>
              <a:rPr lang="da-DK" dirty="0"/>
              <a:t/>
            </a:r>
            <a:br>
              <a:rPr lang="da-DK" dirty="0"/>
            </a:br>
            <a:r>
              <a:rPr lang="da-DK" dirty="0" smtClean="0"/>
              <a:t>   1 </a:t>
            </a:r>
            <a:r>
              <a:rPr lang="da-DK" dirty="0"/>
              <a:t>jordbærpyramide.</a:t>
            </a:r>
            <a:br>
              <a:rPr lang="da-DK" dirty="0"/>
            </a:br>
            <a:r>
              <a:rPr lang="da-DK" dirty="0" smtClean="0"/>
              <a:t>   1 </a:t>
            </a:r>
            <a:r>
              <a:rPr lang="da-DK" dirty="0"/>
              <a:t>bed til bærbuske</a:t>
            </a:r>
            <a:r>
              <a:rPr lang="da-DK" dirty="0" smtClean="0"/>
              <a:t>.</a:t>
            </a:r>
            <a:br>
              <a:rPr lang="da-DK" dirty="0" smtClean="0"/>
            </a:br>
            <a:r>
              <a:rPr lang="da-DK" dirty="0"/>
              <a:t> </a:t>
            </a:r>
            <a:r>
              <a:rPr lang="da-DK" dirty="0" smtClean="0"/>
              <a:t>  1 Arthur Ashe</a:t>
            </a:r>
            <a:r>
              <a:rPr lang="da-DK" dirty="0"/>
              <a:t> </a:t>
            </a:r>
            <a:r>
              <a:rPr lang="da-DK" dirty="0" smtClean="0"/>
              <a:t>drivhus</a:t>
            </a:r>
            <a:br>
              <a:rPr lang="da-DK" dirty="0" smtClean="0"/>
            </a:br>
            <a:r>
              <a:rPr lang="da-DK" dirty="0"/>
              <a:t> </a:t>
            </a:r>
            <a:r>
              <a:rPr lang="da-DK" dirty="0" smtClean="0"/>
              <a:t>  1 Pergola. </a:t>
            </a:r>
            <a:endParaRPr lang="da-DK" dirty="0"/>
          </a:p>
        </p:txBody>
      </p:sp>
      <p:pic>
        <p:nvPicPr>
          <p:cNvPr id="6" name="Pladsholder til ind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
        <p:nvSpPr>
          <p:cNvPr id="5" name="Højrepil 4"/>
          <p:cNvSpPr/>
          <p:nvPr/>
        </p:nvSpPr>
        <p:spPr>
          <a:xfrm>
            <a:off x="1293811" y="3714750"/>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Højrepil 7"/>
          <p:cNvSpPr/>
          <p:nvPr/>
        </p:nvSpPr>
        <p:spPr>
          <a:xfrm>
            <a:off x="1293811" y="4091940"/>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Højrepil 8"/>
          <p:cNvSpPr/>
          <p:nvPr/>
        </p:nvSpPr>
        <p:spPr>
          <a:xfrm>
            <a:off x="1293811" y="4440555"/>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Højrepil 9"/>
          <p:cNvSpPr/>
          <p:nvPr/>
        </p:nvSpPr>
        <p:spPr>
          <a:xfrm>
            <a:off x="1293811" y="4817745"/>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Højrepil 10"/>
          <p:cNvSpPr/>
          <p:nvPr/>
        </p:nvSpPr>
        <p:spPr>
          <a:xfrm>
            <a:off x="1293811" y="2977515"/>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Højrepil 11"/>
          <p:cNvSpPr/>
          <p:nvPr/>
        </p:nvSpPr>
        <p:spPr>
          <a:xfrm>
            <a:off x="1293811" y="3354705"/>
            <a:ext cx="228600" cy="19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246903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1" y="1388534"/>
            <a:ext cx="3718455" cy="415501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chor="t" anchorCtr="0">
            <a:normAutofit fontScale="90000"/>
          </a:bodyPr>
          <a:lstStyle/>
          <a:p>
            <a:pPr algn="l"/>
            <a:r>
              <a:rPr lang="da-DK" dirty="0"/>
              <a:t/>
            </a:r>
            <a:br>
              <a:rPr lang="da-DK" dirty="0"/>
            </a:br>
            <a:r>
              <a:rPr lang="da-DK" dirty="0" smtClean="0"/>
              <a:t>Træet til plantekasserne (lærketræ) er savet på et savværk på Djursland og er 460 * 15 * 3 cm i dimension og de lodrette støttepinde er egetræ i dimensionen 5 * 5 cm.</a:t>
            </a:r>
            <a:br>
              <a:rPr lang="da-DK" dirty="0" smtClean="0"/>
            </a:br>
            <a:r>
              <a:rPr lang="da-DK" dirty="0" smtClean="0"/>
              <a:t>Egepælene er banket ca. 60 til 80 cm. i jorden.</a:t>
            </a:r>
            <a:br>
              <a:rPr lang="da-DK" dirty="0" smtClean="0"/>
            </a:br>
            <a:r>
              <a:rPr lang="da-DK" dirty="0"/>
              <a:t/>
            </a:r>
            <a:br>
              <a:rPr lang="da-DK" dirty="0"/>
            </a:br>
            <a:r>
              <a:rPr lang="da-DK" dirty="0" smtClean="0"/>
              <a:t>Der er lagt ukrudtsdug i bunden af alle kasser.</a:t>
            </a:r>
            <a:br>
              <a:rPr lang="da-DK" dirty="0" smtClean="0"/>
            </a:b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8138" y="1887063"/>
            <a:ext cx="5470525" cy="3083874"/>
          </a:xfrm>
        </p:spPr>
      </p:pic>
    </p:spTree>
    <p:extLst>
      <p:ext uri="{BB962C8B-B14F-4D97-AF65-F5344CB8AC3E}">
        <p14:creationId xmlns:p14="http://schemas.microsoft.com/office/powerpoint/2010/main" val="31177011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k">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2.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3.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4.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5.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6.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7.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docProps/app.xml><?xml version="1.0" encoding="utf-8"?>
<Properties xmlns="http://schemas.openxmlformats.org/officeDocument/2006/extended-properties" xmlns:vt="http://schemas.openxmlformats.org/officeDocument/2006/docPropsVTypes">
  <Template/>
  <TotalTime>175</TotalTime>
  <Words>68</Words>
  <Application>Microsoft Office PowerPoint</Application>
  <PresentationFormat>Widescreen</PresentationFormat>
  <Paragraphs>26</Paragraphs>
  <Slides>23</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23</vt:i4>
      </vt:variant>
    </vt:vector>
  </HeadingPairs>
  <TitlesOfParts>
    <vt:vector size="26" baseType="lpstr">
      <vt:lpstr>Arial</vt:lpstr>
      <vt:lpstr>Garamond</vt:lpstr>
      <vt:lpstr>Organisk</vt:lpstr>
      <vt:lpstr>Køkkenhave i kasser</vt:lpstr>
      <vt:lpstr>Det hele begyndte med en tidligere køkkenhave som havde ligget brak i flere år.  Der var derfor tidsler, brændenælder og andet ukrudt i mandshøjde.  </vt:lpstr>
      <vt:lpstr>   Manuelt arbejde gjorde noget ved det</vt:lpstr>
      <vt:lpstr>   Jordstykket er ca. 300 m2 og det skråner ca. 10 grader mod syd. Det ligger inden for et læbælte, så placeringen burde være perfekt.</vt:lpstr>
      <vt:lpstr>   I toppen af haven ligger en lille skov hvor det var muligt at hente stammer til bygning af pergola til humle, vin og andre klatrende planter som f.eks. brombær</vt:lpstr>
      <vt:lpstr>   Pergolaen blev placeret langs med den østlige side af haven og består af træstammer gravet i jorden med vandrette grene mellem hver anden stamme og flet i det lodrette plan.</vt:lpstr>
      <vt:lpstr>   Blandt tilskuerne var gårdens fritgående ”klappe-høns”</vt:lpstr>
      <vt:lpstr> I designet var der afsat plads til:     8 højbede (460 * 120 * 45)    1 krydderurtebed    1 jordbærpyramide.    1 bed til bærbuske.    1 Arthur Ashe drivhus    1 Pergola. </vt:lpstr>
      <vt:lpstr> Træet til plantekasserne (lærketræ) er savet på et savværk på Djursland og er 460 * 15 * 3 cm i dimension og de lodrette støttepinde er egetræ i dimensionen 5 * 5 cm. Egepælene er banket ca. 60 til 80 cm. i jorden.  Der er lagt ukrudtsdug i bunden af alle kasser. </vt:lpstr>
      <vt:lpstr> I selve kasserne er der monteret tværstivere til at styrke kassen og for at undgå ”rundbue-formen”.  Krydderurtebedet (det nederste bed) er lavet som 18 små enkeltbede. </vt:lpstr>
      <vt:lpstr> Jordbærpyramiden er bygget op i trapper der falder ned mod drivhuset. </vt:lpstr>
      <vt:lpstr> Højbedet til bærbuske (Ribs, solbær, stikkelsbær og blåbær er bygget som et bed man går ind i. </vt:lpstr>
      <vt:lpstr> Drivhuset, som er bygget i cedertræ, er rejst i den nederste del af haven.   Op mod selve højbedene er der afgrænset med halve granstammer og et espalier til selvpodede æbletræer.   Alle gangarealer er dækket med flis oven på ukrudtsdug </vt:lpstr>
      <vt:lpstr> Et bed er reserveret til flerårige planter, som asparges, rabarber og jordskokker.  De 1-årige har givet et fint udbytte.</vt:lpstr>
      <vt:lpstr> Selv humlen er begyndt at gro.</vt:lpstr>
      <vt:lpstr>Køkkenhave i kasser</vt:lpstr>
      <vt:lpstr> Pergolaen står stadig selv om stormen Johanne gjorde et forsøg på at vælte den.  Op af stolperne gror humle, tornløse brombær, vin og hindbær.</vt:lpstr>
      <vt:lpstr> Fra toppen af haven mod syd.  Plantesækkene er kommet ud af drivhuset og skal bruges til jordforbedring i bedene samme med hestemøg.  ”Reservedele” til pergolaen er klar.</vt:lpstr>
      <vt:lpstr> Bedet med ribs, solbær, stikkelsbær og blåbær gav utroligt meget udbytte i 2018.  </vt:lpstr>
      <vt:lpstr> De selvpodede og espalierede æbletræer gav også et fornuftigt udbytte.  Kun et af træerne er gået ud efter at have tabt kampen mod musegnav.</vt:lpstr>
      <vt:lpstr> Udbyttet fra jordbærpyramiden var under middel pga. af tørken.  De farvede kugler på pindene bruges til at holde fuglenettet på plads.  </vt:lpstr>
      <vt:lpstr> Generelt var grøntsagshøsten under middel, dels pga. tørken og dels pga. dræbersnegle.  Der bruges helst ikke sneglegift, da der også er en stor naturlig bestand af vinbjergsnegle.</vt:lpstr>
      <vt:lpstr>Stormen Johanne tog også ”pippet” fra den insektdug der var sat over bl.a. kål og løg.  Det tog meget få timer efter at det var blæst af og til kålsommerfuglene havde lagt tusindvis af æg. Insektdugen monteres på en oplukkelig ramme. Billederne er dog fra vores egen have og viser hvordan systemet er lavet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Køkkenhave i kasser</dc:title>
  <dc:creator>Finn Langwadt Christensen</dc:creator>
  <cp:lastModifiedBy>Finn Langwadt</cp:lastModifiedBy>
  <cp:revision>30</cp:revision>
  <dcterms:created xsi:type="dcterms:W3CDTF">2014-08-31T08:50:19Z</dcterms:created>
  <dcterms:modified xsi:type="dcterms:W3CDTF">2018-12-09T15:34:05Z</dcterms:modified>
</cp:coreProperties>
</file>